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56" r:id="rId2"/>
    <p:sldId id="257" r:id="rId3"/>
    <p:sldId id="259" r:id="rId4"/>
    <p:sldId id="261" r:id="rId5"/>
    <p:sldId id="258" r:id="rId6"/>
    <p:sldId id="260" r:id="rId7"/>
    <p:sldId id="264" r:id="rId8"/>
    <p:sldId id="265" r:id="rId9"/>
    <p:sldId id="266" r:id="rId10"/>
    <p:sldId id="267" r:id="rId11"/>
    <p:sldId id="263" r:id="rId12"/>
    <p:sldId id="262" r:id="rId13"/>
  </p:sldIdLst>
  <p:sldSz cx="9144000" cy="6858000" type="screen4x3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99FF"/>
    <a:srgbClr val="1CC6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89F5C0-29FF-42E5-9354-A64B166DF369}" type="datetimeFigureOut">
              <a:rPr lang="nl-NL" smtClean="0"/>
              <a:t>4-9-2015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3F8676-F416-4B40-85D7-C9AF38D1314E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84518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Afgeronde rechthoe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81E8-07DE-4831-B35F-10B837CCAF22}" type="datetimeFigureOut">
              <a:rPr lang="nl-NL" smtClean="0"/>
              <a:t>4-9-2015</a:t>
            </a:fld>
            <a:endParaRPr lang="nl-NL" dirty="0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82502A6-3A0C-4D37-A9E6-9F5C6C946169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hoe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hoe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81E8-07DE-4831-B35F-10B837CCAF22}" type="datetimeFigureOut">
              <a:rPr lang="nl-NL" smtClean="0"/>
              <a:t>4-9-2015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02A6-3A0C-4D37-A9E6-9F5C6C946169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81E8-07DE-4831-B35F-10B837CCAF22}" type="datetimeFigureOut">
              <a:rPr lang="nl-NL" smtClean="0"/>
              <a:t>4-9-2015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02A6-3A0C-4D37-A9E6-9F5C6C946169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81E8-07DE-4831-B35F-10B837CCAF22}" type="datetimeFigureOut">
              <a:rPr lang="nl-NL" smtClean="0"/>
              <a:t>4-9-2015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02A6-3A0C-4D37-A9E6-9F5C6C946169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Afgeronde rechthoe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81E8-07DE-4831-B35F-10B837CCAF22}" type="datetimeFigureOut">
              <a:rPr lang="nl-NL" smtClean="0"/>
              <a:t>4-9-2015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hoe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hoe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82502A6-3A0C-4D37-A9E6-9F5C6C946169}" type="slidenum">
              <a:rPr lang="nl-NL" smtClean="0"/>
              <a:t>‹nr.›</a:t>
            </a:fld>
            <a:endParaRPr lang="nl-N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81E8-07DE-4831-B35F-10B837CCAF22}" type="datetimeFigureOut">
              <a:rPr lang="nl-NL" smtClean="0"/>
              <a:t>4-9-2015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02A6-3A0C-4D37-A9E6-9F5C6C946169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81E8-07DE-4831-B35F-10B837CCAF22}" type="datetimeFigureOut">
              <a:rPr lang="nl-NL" smtClean="0"/>
              <a:t>4-9-2015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02A6-3A0C-4D37-A9E6-9F5C6C946169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81E8-07DE-4831-B35F-10B837CCAF22}" type="datetimeFigureOut">
              <a:rPr lang="nl-NL" smtClean="0"/>
              <a:t>4-9-2015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02A6-3A0C-4D37-A9E6-9F5C6C946169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81E8-07DE-4831-B35F-10B837CCAF22}" type="datetimeFigureOut">
              <a:rPr lang="nl-NL" smtClean="0"/>
              <a:t>4-9-2015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02A6-3A0C-4D37-A9E6-9F5C6C946169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Afgeronde rechthoe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81E8-07DE-4831-B35F-10B837CCAF22}" type="datetimeFigureOut">
              <a:rPr lang="nl-NL" smtClean="0"/>
              <a:t>4-9-2015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502A6-3A0C-4D37-A9E6-9F5C6C946169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81E8-07DE-4831-B35F-10B837CCAF22}" type="datetimeFigureOut">
              <a:rPr lang="nl-NL" smtClean="0"/>
              <a:t>4-9-2015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82502A6-3A0C-4D37-A9E6-9F5C6C946169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11" name="Rechthoe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hthoe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hthoe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dirty="0" smtClean="0"/>
              <a:t>Klik op het pictogram als u een afbeelding wilt toevoegen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Afgeronde rechthoe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C5781E8-07DE-4831-B35F-10B837CCAF22}" type="datetimeFigureOut">
              <a:rPr lang="nl-NL" smtClean="0"/>
              <a:t>4-9-2015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82502A6-3A0C-4D37-A9E6-9F5C6C946169}" type="slidenum">
              <a:rPr lang="nl-NL" smtClean="0"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ecreategifts.nl/203-287-large/bouwstenen-stress-ite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838630"/>
            <a:ext cx="5612788" cy="5612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6000" dirty="0" smtClean="0"/>
              <a:t>        Eiwitten</a:t>
            </a:r>
            <a:endParaRPr lang="nl-NL" sz="6000" dirty="0"/>
          </a:p>
        </p:txBody>
      </p:sp>
      <p:sp>
        <p:nvSpPr>
          <p:cNvPr id="4" name="Rechthoek 3"/>
          <p:cNvSpPr/>
          <p:nvPr/>
        </p:nvSpPr>
        <p:spPr>
          <a:xfrm rot="772956">
            <a:off x="551115" y="4442699"/>
            <a:ext cx="72597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1 gram eiwitten = 4 kcal</a:t>
            </a:r>
            <a:endParaRPr lang="nl-NL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249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Gemiddeld komt er 90 gram eiwit per dag vrij in ons lichaam door afbraak van cellen en weefsels</a:t>
            </a:r>
            <a:br>
              <a:rPr lang="nl-NL" dirty="0" smtClean="0"/>
            </a:br>
            <a:endParaRPr lang="nl-NL" dirty="0" smtClean="0"/>
          </a:p>
          <a:p>
            <a:r>
              <a:rPr lang="nl-NL" dirty="0" smtClean="0"/>
              <a:t> De levensduur van eiwitten in ons lichaam hangt af van de functie. </a:t>
            </a:r>
          </a:p>
        </p:txBody>
      </p:sp>
    </p:spTree>
    <p:extLst>
      <p:ext uri="{BB962C8B-B14F-4D97-AF65-F5344CB8AC3E}">
        <p14:creationId xmlns:p14="http://schemas.microsoft.com/office/powerpoint/2010/main" val="1844623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Hoeveel eiwit heb ik nodig?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221560"/>
          </a:xfrm>
        </p:spPr>
        <p:txBody>
          <a:bodyPr>
            <a:normAutofit/>
          </a:bodyPr>
          <a:lstStyle/>
          <a:p>
            <a:r>
              <a:rPr lang="nl-NL" dirty="0" smtClean="0"/>
              <a:t>Gemiddeld </a:t>
            </a:r>
            <a:r>
              <a:rPr lang="nl-NL" dirty="0" smtClean="0"/>
              <a:t>50 - 70 gram eiwit </a:t>
            </a:r>
            <a:r>
              <a:rPr lang="nl-NL" dirty="0" smtClean="0"/>
              <a:t>per dag </a:t>
            </a:r>
            <a:r>
              <a:rPr lang="nl-NL" dirty="0" smtClean="0"/>
              <a:t> nodig uit voeding</a:t>
            </a:r>
            <a:br>
              <a:rPr lang="nl-NL" dirty="0" smtClean="0"/>
            </a:br>
            <a:r>
              <a:rPr lang="nl-NL" dirty="0" smtClean="0"/>
              <a:t>Gemiddelde volwassen vrouw (60kg) 50-60 gram eiwit </a:t>
            </a:r>
            <a:br>
              <a:rPr lang="nl-NL" dirty="0" smtClean="0"/>
            </a:br>
            <a:r>
              <a:rPr lang="nl-NL" dirty="0" smtClean="0"/>
              <a:t>gemiddelde volwassen man  (75kg) 60-70 gram eiwit</a:t>
            </a:r>
            <a:endParaRPr lang="nl-NL" dirty="0" smtClean="0"/>
          </a:p>
          <a:p>
            <a:pPr marL="0" indent="0">
              <a:buNone/>
            </a:pPr>
            <a:endParaRPr lang="nl-NL" b="1" dirty="0" smtClean="0">
              <a:solidFill>
                <a:srgbClr val="0070C0"/>
              </a:solidFill>
            </a:endParaRPr>
          </a:p>
          <a:p>
            <a:r>
              <a:rPr lang="nl-NL" b="1" dirty="0" smtClean="0">
                <a:solidFill>
                  <a:srgbClr val="0070C0"/>
                </a:solidFill>
              </a:rPr>
              <a:t>voorbeeld lunch </a:t>
            </a:r>
            <a:r>
              <a:rPr lang="nl-NL" b="1" dirty="0" smtClean="0">
                <a:solidFill>
                  <a:srgbClr val="0070C0"/>
                </a:solidFill>
              </a:rPr>
              <a:t>32,6 </a:t>
            </a:r>
            <a:r>
              <a:rPr lang="nl-NL" b="1" dirty="0" smtClean="0">
                <a:solidFill>
                  <a:srgbClr val="0070C0"/>
                </a:solidFill>
              </a:rPr>
              <a:t>gram eiwit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>
                <a:solidFill>
                  <a:srgbClr val="0070C0"/>
                </a:solidFill>
              </a:rPr>
              <a:t>2 sneeën Bruin brood a 50 gram: 	 </a:t>
            </a:r>
            <a:r>
              <a:rPr lang="nl-NL" dirty="0" smtClean="0">
                <a:solidFill>
                  <a:srgbClr val="0070C0"/>
                </a:solidFill>
              </a:rPr>
              <a:t>9     gram </a:t>
            </a:r>
            <a:r>
              <a:rPr lang="nl-NL" dirty="0">
                <a:solidFill>
                  <a:srgbClr val="0070C0"/>
                </a:solidFill>
              </a:rPr>
              <a:t/>
            </a:r>
            <a:br>
              <a:rPr lang="nl-NL" dirty="0">
                <a:solidFill>
                  <a:srgbClr val="0070C0"/>
                </a:solidFill>
              </a:rPr>
            </a:br>
            <a:r>
              <a:rPr lang="nl-NL" dirty="0">
                <a:solidFill>
                  <a:srgbClr val="0070C0"/>
                </a:solidFill>
              </a:rPr>
              <a:t>2 x kaas 30+  (1 snee: 20 gram):  	</a:t>
            </a:r>
            <a:r>
              <a:rPr lang="nl-NL" dirty="0" smtClean="0">
                <a:solidFill>
                  <a:srgbClr val="0070C0"/>
                </a:solidFill>
              </a:rPr>
              <a:t>13,6 gram</a:t>
            </a:r>
            <a:r>
              <a:rPr lang="nl-NL" dirty="0">
                <a:solidFill>
                  <a:srgbClr val="0070C0"/>
                </a:solidFill>
              </a:rPr>
              <a:t/>
            </a:r>
            <a:br>
              <a:rPr lang="nl-NL" dirty="0">
                <a:solidFill>
                  <a:srgbClr val="0070C0"/>
                </a:solidFill>
              </a:rPr>
            </a:br>
            <a:r>
              <a:rPr lang="nl-NL" dirty="0">
                <a:solidFill>
                  <a:srgbClr val="0070C0"/>
                </a:solidFill>
              </a:rPr>
              <a:t>1</a:t>
            </a:r>
            <a:r>
              <a:rPr lang="nl-NL" dirty="0" smtClean="0">
                <a:solidFill>
                  <a:srgbClr val="0070C0"/>
                </a:solidFill>
              </a:rPr>
              <a:t> </a:t>
            </a:r>
            <a:r>
              <a:rPr lang="nl-NL" dirty="0">
                <a:solidFill>
                  <a:srgbClr val="0070C0"/>
                </a:solidFill>
              </a:rPr>
              <a:t>bekers halfvolle melk a 250 ml: 	</a:t>
            </a:r>
            <a:r>
              <a:rPr lang="nl-NL" dirty="0">
                <a:solidFill>
                  <a:srgbClr val="0070C0"/>
                </a:solidFill>
              </a:rPr>
              <a:t>1</a:t>
            </a:r>
            <a:r>
              <a:rPr lang="nl-NL" dirty="0" smtClean="0">
                <a:solidFill>
                  <a:srgbClr val="0070C0"/>
                </a:solidFill>
              </a:rPr>
              <a:t>0    </a:t>
            </a:r>
            <a:r>
              <a:rPr lang="nl-NL" dirty="0" smtClean="0">
                <a:solidFill>
                  <a:srgbClr val="0070C0"/>
                </a:solidFill>
              </a:rPr>
              <a:t>gram</a:t>
            </a:r>
            <a:r>
              <a:rPr lang="nl-NL" dirty="0">
                <a:solidFill>
                  <a:srgbClr val="0070C0"/>
                </a:solidFill>
              </a:rPr>
              <a:t/>
            </a:r>
            <a:br>
              <a:rPr lang="nl-NL" dirty="0">
                <a:solidFill>
                  <a:srgbClr val="0070C0"/>
                </a:solidFill>
              </a:rPr>
            </a:br>
            <a:endParaRPr lang="nl-NL" dirty="0"/>
          </a:p>
          <a:p>
            <a:pPr marL="0" indent="0">
              <a:buNone/>
            </a:pPr>
            <a:r>
              <a:rPr lang="nl-NL" b="1" dirty="0" smtClean="0"/>
              <a:t>Bij wat voor situatie zou deze gehalte veranderen?</a:t>
            </a:r>
            <a:r>
              <a:rPr lang="nl-NL" smtClean="0"/>
              <a:t/>
            </a:r>
            <a:br>
              <a:rPr lang="nl-NL" smtClean="0"/>
            </a:b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0601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</a:t>
            </a:r>
            <a:r>
              <a:rPr lang="nl-NL" dirty="0" smtClean="0"/>
              <a:t>iwitgehalte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98648571"/>
              </p:ext>
            </p:extLst>
          </p:nvPr>
        </p:nvGraphicFramePr>
        <p:xfrm>
          <a:off x="914400" y="1447800"/>
          <a:ext cx="77724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Product per 100 Gram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Eiwit</a:t>
                      </a:r>
                      <a:r>
                        <a:rPr lang="nl-NL" baseline="0" dirty="0" smtClean="0"/>
                        <a:t> gehalte in grammen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Aardappel, gekookt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 gram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Volkoren brood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 gram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Zilvervlies rijst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 gram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Broccoli, gekookt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 gram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Kip</a:t>
                      </a:r>
                      <a:r>
                        <a:rPr lang="nl-NL" baseline="0" dirty="0" smtClean="0"/>
                        <a:t>, zonder vel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20,5 gram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Kaas</a:t>
                      </a:r>
                      <a:r>
                        <a:rPr lang="nl-NL" baseline="0" dirty="0" smtClean="0"/>
                        <a:t> 48+ (</a:t>
                      </a:r>
                      <a:r>
                        <a:rPr lang="nl-NL" baseline="0" dirty="0" err="1" smtClean="0"/>
                        <a:t>maasdammer</a:t>
                      </a:r>
                      <a:r>
                        <a:rPr lang="nl-NL" baseline="0" dirty="0" smtClean="0"/>
                        <a:t>)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25 gram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Kaas 30+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30 gram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Kwark, vol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 gram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Yoghurt</a:t>
                      </a:r>
                      <a:r>
                        <a:rPr lang="nl-NL" baseline="0" dirty="0" smtClean="0"/>
                        <a:t>, halfvol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 gram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Pistach</a:t>
                      </a:r>
                      <a:r>
                        <a:rPr lang="nl-NL" dirty="0" smtClean="0"/>
                        <a:t> noten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21</a:t>
                      </a:r>
                      <a:r>
                        <a:rPr lang="nl-NL" baseline="0" dirty="0" smtClean="0"/>
                        <a:t> gram</a:t>
                      </a:r>
                      <a:endParaRPr lang="nl-NL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Lijnzaad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19 gram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Soja bonen, gekookt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22 gram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7989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Chemische verbinding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899592" y="1628800"/>
            <a:ext cx="77724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Aminozuur: </a:t>
            </a:r>
          </a:p>
          <a:p>
            <a:r>
              <a:rPr lang="nl-NL" dirty="0" smtClean="0"/>
              <a:t>Koolstof</a:t>
            </a:r>
            <a:endParaRPr lang="nl-NL" dirty="0" smtClean="0"/>
          </a:p>
          <a:p>
            <a:r>
              <a:rPr lang="nl-NL" dirty="0" smtClean="0"/>
              <a:t>Waterstof</a:t>
            </a:r>
          </a:p>
          <a:p>
            <a:r>
              <a:rPr lang="nl-NL" dirty="0" smtClean="0"/>
              <a:t>Zuurstof</a:t>
            </a:r>
          </a:p>
          <a:p>
            <a:r>
              <a:rPr lang="nl-NL" dirty="0" smtClean="0"/>
              <a:t>Stikstof</a:t>
            </a:r>
            <a:endParaRPr lang="nl-NL" dirty="0" smtClean="0"/>
          </a:p>
          <a:p>
            <a:r>
              <a:rPr lang="nl-NL" dirty="0" smtClean="0"/>
              <a:t>(soms zwavel)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6879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Aminozuren en eiwitten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49552"/>
          </a:xfrm>
        </p:spPr>
        <p:txBody>
          <a:bodyPr/>
          <a:lstStyle/>
          <a:p>
            <a:r>
              <a:rPr lang="nl-NL" dirty="0" smtClean="0"/>
              <a:t>Er zijn </a:t>
            </a:r>
            <a:r>
              <a:rPr lang="nl-NL" b="1" dirty="0" smtClean="0"/>
              <a:t>20 verschillende </a:t>
            </a:r>
            <a:r>
              <a:rPr lang="nl-NL" dirty="0" smtClean="0"/>
              <a:t>soorten aminozuren</a:t>
            </a:r>
            <a:br>
              <a:rPr lang="nl-NL" dirty="0" smtClean="0"/>
            </a:br>
            <a:endParaRPr lang="nl-NL" dirty="0"/>
          </a:p>
          <a:p>
            <a:endParaRPr lang="nl-NL" dirty="0" smtClean="0"/>
          </a:p>
          <a:p>
            <a:r>
              <a:rPr lang="nl-NL" b="1" dirty="0" smtClean="0"/>
              <a:t>Aminozurenpatroon voorbeeld: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Peptide  	betekent: een binding.</a:t>
            </a:r>
            <a:br>
              <a:rPr lang="nl-NL" dirty="0" smtClean="0"/>
            </a:br>
            <a:r>
              <a:rPr lang="nl-NL" dirty="0" smtClean="0"/>
              <a:t>Dipeptide </a:t>
            </a:r>
            <a:br>
              <a:rPr lang="nl-NL" dirty="0" smtClean="0"/>
            </a:br>
            <a:r>
              <a:rPr lang="nl-NL" dirty="0" smtClean="0"/>
              <a:t>polypeptide</a:t>
            </a:r>
            <a:endParaRPr lang="nl-NL" dirty="0"/>
          </a:p>
        </p:txBody>
      </p:sp>
      <p:sp>
        <p:nvSpPr>
          <p:cNvPr id="4" name="Ovaal 3"/>
          <p:cNvSpPr/>
          <p:nvPr/>
        </p:nvSpPr>
        <p:spPr>
          <a:xfrm>
            <a:off x="1403648" y="2060848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5" name="Ovaal 4"/>
          <p:cNvSpPr/>
          <p:nvPr/>
        </p:nvSpPr>
        <p:spPr>
          <a:xfrm>
            <a:off x="1763688" y="2383485"/>
            <a:ext cx="360040" cy="28803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6" name="Ovaal 5"/>
          <p:cNvSpPr/>
          <p:nvPr/>
        </p:nvSpPr>
        <p:spPr>
          <a:xfrm>
            <a:off x="1979712" y="1978162"/>
            <a:ext cx="360040" cy="2880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7" name="Ovaal 6"/>
          <p:cNvSpPr/>
          <p:nvPr/>
        </p:nvSpPr>
        <p:spPr>
          <a:xfrm>
            <a:off x="2591780" y="2342425"/>
            <a:ext cx="360040" cy="28803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8" name="Ovaal 7"/>
          <p:cNvSpPr/>
          <p:nvPr/>
        </p:nvSpPr>
        <p:spPr>
          <a:xfrm>
            <a:off x="5580112" y="1978162"/>
            <a:ext cx="360040" cy="28803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9" name="Ovaal 8"/>
          <p:cNvSpPr/>
          <p:nvPr/>
        </p:nvSpPr>
        <p:spPr>
          <a:xfrm>
            <a:off x="4945538" y="1956908"/>
            <a:ext cx="360040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Ovaal 9"/>
          <p:cNvSpPr/>
          <p:nvPr/>
        </p:nvSpPr>
        <p:spPr>
          <a:xfrm>
            <a:off x="4585498" y="2340937"/>
            <a:ext cx="360040" cy="288032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1" name="Ovaal 10"/>
          <p:cNvSpPr/>
          <p:nvPr/>
        </p:nvSpPr>
        <p:spPr>
          <a:xfrm>
            <a:off x="4237201" y="1978162"/>
            <a:ext cx="360040" cy="288032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Ovaal 11"/>
          <p:cNvSpPr/>
          <p:nvPr/>
        </p:nvSpPr>
        <p:spPr>
          <a:xfrm>
            <a:off x="3877161" y="2481474"/>
            <a:ext cx="360040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3" name="Ovaal 12"/>
          <p:cNvSpPr/>
          <p:nvPr/>
        </p:nvSpPr>
        <p:spPr>
          <a:xfrm>
            <a:off x="3517121" y="2049426"/>
            <a:ext cx="360040" cy="28803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4" name="Ovaal 13"/>
          <p:cNvSpPr/>
          <p:nvPr/>
        </p:nvSpPr>
        <p:spPr>
          <a:xfrm>
            <a:off x="3157081" y="2342425"/>
            <a:ext cx="360040" cy="288032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5" name="Ovaal 14"/>
          <p:cNvSpPr/>
          <p:nvPr/>
        </p:nvSpPr>
        <p:spPr>
          <a:xfrm>
            <a:off x="2771800" y="1968771"/>
            <a:ext cx="360040" cy="28803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6" name="Ovaal 15"/>
          <p:cNvSpPr/>
          <p:nvPr/>
        </p:nvSpPr>
        <p:spPr>
          <a:xfrm>
            <a:off x="7164288" y="2571057"/>
            <a:ext cx="360040" cy="288032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7" name="Ovaal 16"/>
          <p:cNvSpPr/>
          <p:nvPr/>
        </p:nvSpPr>
        <p:spPr>
          <a:xfrm>
            <a:off x="7164288" y="2100924"/>
            <a:ext cx="360040" cy="288032"/>
          </a:xfrm>
          <a:prstGeom prst="ellipse">
            <a:avLst/>
          </a:prstGeom>
          <a:solidFill>
            <a:srgbClr val="1CC6C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8" name="Ovaal 17"/>
          <p:cNvSpPr/>
          <p:nvPr/>
        </p:nvSpPr>
        <p:spPr>
          <a:xfrm>
            <a:off x="7668344" y="1838632"/>
            <a:ext cx="360040" cy="288032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9" name="Ovaal 18"/>
          <p:cNvSpPr/>
          <p:nvPr/>
        </p:nvSpPr>
        <p:spPr>
          <a:xfrm>
            <a:off x="6516216" y="2298367"/>
            <a:ext cx="360040" cy="288032"/>
          </a:xfrm>
          <a:prstGeom prst="ellipse">
            <a:avLst/>
          </a:prstGeom>
          <a:solidFill>
            <a:srgbClr val="FF0066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0" name="Ovaal 19"/>
          <p:cNvSpPr/>
          <p:nvPr/>
        </p:nvSpPr>
        <p:spPr>
          <a:xfrm>
            <a:off x="1194342" y="2452758"/>
            <a:ext cx="360040" cy="28803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1" name="Ovaal 20"/>
          <p:cNvSpPr/>
          <p:nvPr/>
        </p:nvSpPr>
        <p:spPr>
          <a:xfrm>
            <a:off x="5797116" y="2464621"/>
            <a:ext cx="360040" cy="28803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2" name="Ovaal 21"/>
          <p:cNvSpPr/>
          <p:nvPr/>
        </p:nvSpPr>
        <p:spPr>
          <a:xfrm>
            <a:off x="6156176" y="1980153"/>
            <a:ext cx="360040" cy="28803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3" name="Ovaal 22"/>
          <p:cNvSpPr/>
          <p:nvPr/>
        </p:nvSpPr>
        <p:spPr>
          <a:xfrm>
            <a:off x="5220072" y="2382416"/>
            <a:ext cx="360040" cy="28803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4" name="Ovaal 23"/>
          <p:cNvSpPr/>
          <p:nvPr/>
        </p:nvSpPr>
        <p:spPr>
          <a:xfrm>
            <a:off x="1264417" y="3501008"/>
            <a:ext cx="360040" cy="28803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5" name="Ovaal 24"/>
          <p:cNvSpPr/>
          <p:nvPr/>
        </p:nvSpPr>
        <p:spPr>
          <a:xfrm>
            <a:off x="1624457" y="3501008"/>
            <a:ext cx="360040" cy="28803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7" name="Ovaal 26"/>
          <p:cNvSpPr/>
          <p:nvPr/>
        </p:nvSpPr>
        <p:spPr>
          <a:xfrm>
            <a:off x="2026952" y="3501008"/>
            <a:ext cx="360040" cy="28803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8" name="Ovaal 27"/>
          <p:cNvSpPr/>
          <p:nvPr/>
        </p:nvSpPr>
        <p:spPr>
          <a:xfrm>
            <a:off x="3157081" y="3501008"/>
            <a:ext cx="360040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9" name="Ovaal 28"/>
          <p:cNvSpPr/>
          <p:nvPr/>
        </p:nvSpPr>
        <p:spPr>
          <a:xfrm>
            <a:off x="2797041" y="3501008"/>
            <a:ext cx="360040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0" name="Ovaal 29"/>
          <p:cNvSpPr/>
          <p:nvPr/>
        </p:nvSpPr>
        <p:spPr>
          <a:xfrm>
            <a:off x="2411760" y="3501008"/>
            <a:ext cx="360040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Ovaal 30"/>
          <p:cNvSpPr/>
          <p:nvPr/>
        </p:nvSpPr>
        <p:spPr>
          <a:xfrm>
            <a:off x="3517121" y="3501008"/>
            <a:ext cx="360040" cy="288032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2" name="Ovaal 31"/>
          <p:cNvSpPr/>
          <p:nvPr/>
        </p:nvSpPr>
        <p:spPr>
          <a:xfrm>
            <a:off x="4237201" y="3501008"/>
            <a:ext cx="360040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3" name="Ovaal 32"/>
          <p:cNvSpPr/>
          <p:nvPr/>
        </p:nvSpPr>
        <p:spPr>
          <a:xfrm>
            <a:off x="3877161" y="3501008"/>
            <a:ext cx="360040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5" name="Ovaal 34"/>
          <p:cNvSpPr/>
          <p:nvPr/>
        </p:nvSpPr>
        <p:spPr>
          <a:xfrm>
            <a:off x="3371947" y="4659049"/>
            <a:ext cx="360040" cy="28803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6" name="Ovaal 35"/>
          <p:cNvSpPr/>
          <p:nvPr/>
        </p:nvSpPr>
        <p:spPr>
          <a:xfrm>
            <a:off x="2999656" y="4659049"/>
            <a:ext cx="360040" cy="28803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7" name="Ovaal 36"/>
          <p:cNvSpPr/>
          <p:nvPr/>
        </p:nvSpPr>
        <p:spPr>
          <a:xfrm>
            <a:off x="3131840" y="5059113"/>
            <a:ext cx="360040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8" name="Ovaal 37"/>
          <p:cNvSpPr/>
          <p:nvPr/>
        </p:nvSpPr>
        <p:spPr>
          <a:xfrm>
            <a:off x="4237201" y="5085184"/>
            <a:ext cx="360040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9" name="Ovaal 38"/>
          <p:cNvSpPr/>
          <p:nvPr/>
        </p:nvSpPr>
        <p:spPr>
          <a:xfrm>
            <a:off x="4993552" y="5085184"/>
            <a:ext cx="360040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0" name="Ovaal 39"/>
          <p:cNvSpPr/>
          <p:nvPr/>
        </p:nvSpPr>
        <p:spPr>
          <a:xfrm>
            <a:off x="4622749" y="5085184"/>
            <a:ext cx="360040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1" name="Ovaal 40"/>
          <p:cNvSpPr/>
          <p:nvPr/>
        </p:nvSpPr>
        <p:spPr>
          <a:xfrm>
            <a:off x="5353592" y="5085184"/>
            <a:ext cx="360040" cy="28803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2" name="Ovaal 41"/>
          <p:cNvSpPr/>
          <p:nvPr/>
        </p:nvSpPr>
        <p:spPr>
          <a:xfrm>
            <a:off x="5713632" y="5085184"/>
            <a:ext cx="360040" cy="28803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3" name="Ovaal 42"/>
          <p:cNvSpPr/>
          <p:nvPr/>
        </p:nvSpPr>
        <p:spPr>
          <a:xfrm>
            <a:off x="3877161" y="5065591"/>
            <a:ext cx="360040" cy="288032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4" name="Ovaal 43"/>
          <p:cNvSpPr/>
          <p:nvPr/>
        </p:nvSpPr>
        <p:spPr>
          <a:xfrm>
            <a:off x="3517121" y="5065591"/>
            <a:ext cx="360040" cy="288032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89575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Essentiele aminozuren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nl-NL" b="1" dirty="0" smtClean="0"/>
              <a:t>12 </a:t>
            </a:r>
            <a:r>
              <a:rPr lang="nl-NL" b="1" dirty="0" smtClean="0"/>
              <a:t>niet essentiële </a:t>
            </a:r>
            <a:r>
              <a:rPr lang="nl-NL" dirty="0" smtClean="0"/>
              <a:t>aminozuren (kan het lichaam zelf maken)</a:t>
            </a:r>
          </a:p>
          <a:p>
            <a:r>
              <a:rPr lang="nl-NL" b="1" dirty="0"/>
              <a:t>8</a:t>
            </a:r>
            <a:r>
              <a:rPr lang="nl-NL" b="1" dirty="0" smtClean="0"/>
              <a:t> </a:t>
            </a:r>
            <a:r>
              <a:rPr lang="nl-NL" b="1" dirty="0" smtClean="0"/>
              <a:t>essentiële aminozuren </a:t>
            </a:r>
            <a:r>
              <a:rPr lang="nl-NL" dirty="0" smtClean="0"/>
              <a:t>(kan het lichaam niet zelf maken)</a:t>
            </a:r>
            <a:br>
              <a:rPr lang="nl-NL" dirty="0" smtClean="0"/>
            </a:br>
            <a:r>
              <a:rPr lang="nl-NL" dirty="0" smtClean="0"/>
              <a:t>essentiële aminozuren halen we uit onze voeding.</a:t>
            </a:r>
          </a:p>
          <a:p>
            <a:endParaRPr lang="nl-NL" dirty="0"/>
          </a:p>
          <a:p>
            <a:r>
              <a:rPr lang="nl-NL" b="1" dirty="0" smtClean="0"/>
              <a:t>Kwalitatief goede eiwitten:</a:t>
            </a:r>
          </a:p>
          <a:p>
            <a:pPr lvl="2"/>
            <a:r>
              <a:rPr lang="nl-NL" sz="2400" dirty="0" err="1" smtClean="0"/>
              <a:t>Quinoa</a:t>
            </a:r>
            <a:r>
              <a:rPr lang="nl-NL" sz="2400" dirty="0" smtClean="0"/>
              <a:t> </a:t>
            </a:r>
            <a:endParaRPr lang="nl-NL" sz="2400" dirty="0" smtClean="0"/>
          </a:p>
          <a:p>
            <a:pPr lvl="2"/>
            <a:r>
              <a:rPr lang="nl-NL" sz="2400" dirty="0" smtClean="0"/>
              <a:t>Soja </a:t>
            </a:r>
          </a:p>
          <a:p>
            <a:pPr lvl="2"/>
            <a:r>
              <a:rPr lang="nl-NL" sz="2400" dirty="0" smtClean="0"/>
              <a:t>Biologisch </a:t>
            </a:r>
            <a:r>
              <a:rPr lang="nl-NL" sz="2400" dirty="0" smtClean="0"/>
              <a:t>vlees</a:t>
            </a:r>
          </a:p>
          <a:p>
            <a:pPr lvl="2"/>
            <a:r>
              <a:rPr lang="nl-NL" sz="2400" dirty="0" smtClean="0"/>
              <a:t>Linzen</a:t>
            </a:r>
          </a:p>
          <a:p>
            <a:pPr lvl="2"/>
            <a:r>
              <a:rPr lang="nl-NL" sz="2400" dirty="0" smtClean="0"/>
              <a:t>bonen</a:t>
            </a:r>
            <a:endParaRPr lang="nl-NL" sz="24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3746179"/>
            <a:ext cx="3821410" cy="267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500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Functies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899592" y="1700808"/>
            <a:ext cx="7772400" cy="4572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ct val="60000"/>
              </a:spcBef>
              <a:defRPr/>
            </a:pPr>
            <a:r>
              <a:rPr lang="en-US" sz="2800" dirty="0" err="1" smtClean="0"/>
              <a:t>Energieleverancier</a:t>
            </a:r>
            <a:r>
              <a:rPr lang="en-US" sz="2800" dirty="0" smtClean="0"/>
              <a:t> </a:t>
            </a:r>
            <a:r>
              <a:rPr lang="en-US" sz="2800" dirty="0" err="1" smtClean="0"/>
              <a:t>Groei</a:t>
            </a:r>
            <a:r>
              <a:rPr lang="en-US" sz="2800" dirty="0" smtClean="0"/>
              <a:t> </a:t>
            </a:r>
            <a:r>
              <a:rPr lang="en-US" sz="2800" dirty="0" smtClean="0"/>
              <a:t>en herstel</a:t>
            </a:r>
          </a:p>
          <a:p>
            <a:pPr>
              <a:lnSpc>
                <a:spcPct val="80000"/>
              </a:lnSpc>
              <a:spcBef>
                <a:spcPct val="60000"/>
              </a:spcBef>
              <a:defRPr/>
            </a:pPr>
            <a:r>
              <a:rPr lang="en-US" sz="2800" dirty="0" smtClean="0"/>
              <a:t>Instandhouding lichaamscellen </a:t>
            </a:r>
            <a:r>
              <a:rPr lang="en-US" sz="2800" dirty="0" err="1" smtClean="0"/>
              <a:t>en</a:t>
            </a:r>
            <a:r>
              <a:rPr lang="en-US" sz="2800" dirty="0" smtClean="0"/>
              <a:t> </a:t>
            </a:r>
            <a:r>
              <a:rPr lang="en-US" sz="2800" dirty="0" err="1" smtClean="0"/>
              <a:t>weefsels</a:t>
            </a:r>
            <a:endParaRPr lang="en-US" sz="2800" dirty="0" smtClean="0"/>
          </a:p>
          <a:p>
            <a:pPr>
              <a:lnSpc>
                <a:spcPct val="80000"/>
              </a:lnSpc>
              <a:spcBef>
                <a:spcPct val="60000"/>
              </a:spcBef>
              <a:defRPr/>
            </a:pPr>
            <a:r>
              <a:rPr lang="en-US" sz="2800" dirty="0" err="1" smtClean="0"/>
              <a:t>Bouwstof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- vorming nieuwe eiwitten voor weefselcellen</a:t>
            </a:r>
            <a:br>
              <a:rPr lang="en-US" sz="2800" dirty="0" smtClean="0"/>
            </a:br>
            <a:r>
              <a:rPr lang="en-US" sz="2800" dirty="0" smtClean="0"/>
              <a:t>- vorming enzymen</a:t>
            </a:r>
            <a:br>
              <a:rPr lang="en-US" sz="2800" dirty="0" smtClean="0"/>
            </a:br>
            <a:r>
              <a:rPr lang="en-US" sz="2800" dirty="0" smtClean="0"/>
              <a:t>- vorming hormonen</a:t>
            </a:r>
            <a:br>
              <a:rPr lang="en-US" sz="2800" dirty="0" smtClean="0"/>
            </a:br>
            <a:r>
              <a:rPr lang="en-US" sz="2800" dirty="0" smtClean="0"/>
              <a:t>- eiwitten van bloedcellen</a:t>
            </a:r>
            <a:br>
              <a:rPr lang="en-US" sz="2800" dirty="0" smtClean="0"/>
            </a:br>
            <a:r>
              <a:rPr lang="en-US" sz="2800" dirty="0" smtClean="0"/>
              <a:t>- talrijke andere eiwitten in het lichaam</a:t>
            </a:r>
            <a:endParaRPr lang="en-US" sz="2800" dirty="0"/>
          </a:p>
          <a:p>
            <a:pPr>
              <a:lnSpc>
                <a:spcPct val="80000"/>
              </a:lnSpc>
              <a:spcBef>
                <a:spcPct val="60000"/>
              </a:spcBef>
              <a:defRPr/>
            </a:pPr>
            <a:r>
              <a:rPr lang="en-US" sz="2800" dirty="0" err="1" smtClean="0"/>
              <a:t>Transportmiddel</a:t>
            </a:r>
            <a:endParaRPr lang="en-US" sz="28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spcBef>
                <a:spcPct val="60000"/>
              </a:spcBef>
              <a:defRPr/>
            </a:pPr>
            <a:endParaRPr lang="en-US" sz="2800" dirty="0" smtClean="0"/>
          </a:p>
          <a:p>
            <a:pPr marL="0" indent="0">
              <a:lnSpc>
                <a:spcPct val="80000"/>
              </a:lnSpc>
              <a:spcBef>
                <a:spcPct val="60000"/>
              </a:spcBef>
              <a:buNone/>
              <a:defRPr/>
            </a:pPr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6188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Dierlijke en plantaardige eiwitten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293568"/>
          </a:xfrm>
        </p:spPr>
        <p:txBody>
          <a:bodyPr>
            <a:normAutofit lnSpcReduction="10000"/>
          </a:bodyPr>
          <a:lstStyle/>
          <a:p>
            <a:r>
              <a:rPr lang="nl-NL" b="1" dirty="0" smtClean="0"/>
              <a:t>Dierlijk: </a:t>
            </a:r>
            <a:r>
              <a:rPr lang="nl-NL" b="1" dirty="0" smtClean="0"/>
              <a:t>     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- </a:t>
            </a:r>
            <a:r>
              <a:rPr lang="nl-NL" dirty="0" smtClean="0"/>
              <a:t>vleeswaren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- </a:t>
            </a:r>
            <a:r>
              <a:rPr lang="nl-NL" dirty="0" smtClean="0"/>
              <a:t>zuivel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- ei</a:t>
            </a:r>
            <a:br>
              <a:rPr lang="nl-NL" dirty="0" smtClean="0"/>
            </a:br>
            <a:r>
              <a:rPr lang="nl-NL" dirty="0" smtClean="0"/>
              <a:t>- vis</a:t>
            </a:r>
            <a:br>
              <a:rPr lang="nl-NL" dirty="0" smtClean="0"/>
            </a:br>
            <a:endParaRPr lang="nl-NL" dirty="0" smtClean="0"/>
          </a:p>
          <a:p>
            <a:r>
              <a:rPr lang="nl-NL" b="1" dirty="0" smtClean="0"/>
              <a:t>Plantaardig</a:t>
            </a:r>
            <a:r>
              <a:rPr lang="nl-NL" b="1" dirty="0" smtClean="0"/>
              <a:t>:</a:t>
            </a: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- aardappelen   	</a:t>
            </a:r>
            <a:br>
              <a:rPr lang="nl-NL" dirty="0" smtClean="0"/>
            </a:br>
            <a:r>
              <a:rPr lang="nl-NL" dirty="0" smtClean="0"/>
              <a:t>- graanproducten</a:t>
            </a:r>
            <a:br>
              <a:rPr lang="nl-NL" dirty="0" smtClean="0"/>
            </a:br>
            <a:r>
              <a:rPr lang="nl-NL" dirty="0" smtClean="0"/>
              <a:t>- peulvruchten      </a:t>
            </a:r>
            <a:br>
              <a:rPr lang="nl-NL" dirty="0" smtClean="0"/>
            </a:br>
            <a:r>
              <a:rPr lang="nl-NL" dirty="0" smtClean="0"/>
              <a:t>- noten</a:t>
            </a:r>
            <a:br>
              <a:rPr lang="nl-NL" dirty="0" smtClean="0"/>
            </a:br>
            <a:r>
              <a:rPr lang="nl-NL" dirty="0" smtClean="0"/>
              <a:t>- rijst</a:t>
            </a:r>
            <a:br>
              <a:rPr lang="nl-NL" dirty="0" smtClean="0"/>
            </a:br>
            <a:r>
              <a:rPr lang="nl-NL" dirty="0" smtClean="0"/>
              <a:t>- sojabonen</a:t>
            </a: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- zaden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726" y="3933056"/>
            <a:ext cx="3529807" cy="263195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726" y="1417638"/>
            <a:ext cx="3495278" cy="2159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52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Biologische waarden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Het ene voedseleiwit heeft voor ons meer waarde als bouwstof als het </a:t>
            </a:r>
            <a:r>
              <a:rPr lang="nl-NL" dirty="0" smtClean="0"/>
              <a:t>andere</a:t>
            </a:r>
          </a:p>
          <a:p>
            <a:endParaRPr lang="nl-NL" dirty="0" smtClean="0"/>
          </a:p>
          <a:p>
            <a:r>
              <a:rPr lang="nl-NL" dirty="0" smtClean="0"/>
              <a:t>Onder </a:t>
            </a:r>
            <a:r>
              <a:rPr lang="nl-NL" dirty="0" smtClean="0"/>
              <a:t>de biologische waarden van een eiwit wordt verstaan:</a:t>
            </a:r>
            <a:br>
              <a:rPr lang="nl-NL" dirty="0" smtClean="0"/>
            </a:br>
            <a:r>
              <a:rPr lang="nl-NL" dirty="0" smtClean="0"/>
              <a:t>hoeveel procent lichaamseiwit uit 100gram voedseleiwit opgebouwd kan worden</a:t>
            </a:r>
            <a:r>
              <a:rPr lang="nl-NL" dirty="0" smtClean="0"/>
              <a:t>.</a:t>
            </a:r>
          </a:p>
          <a:p>
            <a:endParaRPr lang="nl-NL" dirty="0" smtClean="0"/>
          </a:p>
          <a:p>
            <a:r>
              <a:rPr lang="nl-NL" dirty="0" smtClean="0"/>
              <a:t>Hoge en lage biologische waarden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25461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b="1" dirty="0" smtClean="0"/>
              <a:t>Hoge biologische waarden:</a:t>
            </a:r>
          </a:p>
          <a:p>
            <a:pPr lvl="1"/>
            <a:r>
              <a:rPr lang="nl-NL" dirty="0" smtClean="0"/>
              <a:t>Vooral te vinden in dierlijke producten</a:t>
            </a:r>
          </a:p>
          <a:p>
            <a:pPr lvl="1"/>
            <a:r>
              <a:rPr lang="nl-NL" dirty="0" smtClean="0"/>
              <a:t>Melk, kaas, ei, vis</a:t>
            </a:r>
          </a:p>
          <a:p>
            <a:pPr lvl="1"/>
            <a:r>
              <a:rPr lang="nl-NL" dirty="0" smtClean="0"/>
              <a:t>Er kan dus veel lichaamseiwit van worden gemaakt!</a:t>
            </a:r>
          </a:p>
          <a:p>
            <a:pPr lvl="1"/>
            <a:endParaRPr lang="nl-NL" dirty="0"/>
          </a:p>
          <a:p>
            <a:r>
              <a:rPr lang="nl-NL" b="1" dirty="0" smtClean="0"/>
              <a:t>Lage biologische waarden:</a:t>
            </a:r>
          </a:p>
          <a:p>
            <a:pPr lvl="1"/>
            <a:r>
              <a:rPr lang="nl-NL" dirty="0" smtClean="0"/>
              <a:t>Verhouding aminozuren wijkt af van lichaamseiwitten</a:t>
            </a:r>
          </a:p>
          <a:p>
            <a:pPr lvl="1"/>
            <a:r>
              <a:rPr lang="nl-NL" dirty="0" smtClean="0"/>
              <a:t>Graanproducten, noten, peulvruchten, groenten, brood.</a:t>
            </a:r>
          </a:p>
        </p:txBody>
      </p:sp>
    </p:spTree>
    <p:extLst>
      <p:ext uri="{BB962C8B-B14F-4D97-AF65-F5344CB8AC3E}">
        <p14:creationId xmlns:p14="http://schemas.microsoft.com/office/powerpoint/2010/main" val="2206704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Netto eiwitbenutting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06972296"/>
              </p:ext>
            </p:extLst>
          </p:nvPr>
        </p:nvGraphicFramePr>
        <p:xfrm>
          <a:off x="914400" y="1447800"/>
          <a:ext cx="7772400" cy="314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Product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Netto eiwit benutting in %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Ei-eiwit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96</a:t>
                      </a:r>
                      <a:endParaRPr lang="nl-NL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Moedermelk eiwit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100</a:t>
                      </a:r>
                      <a:endParaRPr lang="nl-NL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Koemelk 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90</a:t>
                      </a:r>
                      <a:endParaRPr lang="nl-NL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rundvlees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76</a:t>
                      </a:r>
                      <a:endParaRPr lang="nl-NL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vis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85</a:t>
                      </a:r>
                      <a:endParaRPr lang="nl-NL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rijst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70</a:t>
                      </a:r>
                      <a:endParaRPr lang="nl-NL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Sojabonen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82</a:t>
                      </a:r>
                      <a:endParaRPr lang="nl-NL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417637" y="4869158"/>
            <a:ext cx="872636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 smtClean="0"/>
              <a:t>Netto eiwitbenutting ligt aan verteerbaarheid en biologische </a:t>
            </a:r>
            <a:br>
              <a:rPr lang="nl-NL" sz="2800" dirty="0" smtClean="0"/>
            </a:br>
            <a:r>
              <a:rPr lang="nl-NL" sz="2800" dirty="0" smtClean="0"/>
              <a:t>waarden. Het kan nog wel een hoge Biologische waarden hebben. </a:t>
            </a:r>
          </a:p>
          <a:p>
            <a:r>
              <a:rPr lang="nl-NL" sz="2800" dirty="0" smtClean="0"/>
              <a:t>Maar al is het slecht te verteren zakt de netto eiwitbenutting.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4143059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mogen">
  <a:themeElements>
    <a:clrScheme name="Vermogen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Vermogen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ermogen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573</TotalTime>
  <Words>274</Words>
  <Application>Microsoft Office PowerPoint</Application>
  <PresentationFormat>Diavoorstelling (4:3)</PresentationFormat>
  <Paragraphs>103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Calibri</vt:lpstr>
      <vt:lpstr>Franklin Gothic Book</vt:lpstr>
      <vt:lpstr>Perpetua</vt:lpstr>
      <vt:lpstr>Wingdings 2</vt:lpstr>
      <vt:lpstr>Vermogen</vt:lpstr>
      <vt:lpstr>        Eiwitten</vt:lpstr>
      <vt:lpstr>Chemische verbinding </vt:lpstr>
      <vt:lpstr>Aminozuren en eiwitten</vt:lpstr>
      <vt:lpstr>Essentiele aminozuren</vt:lpstr>
      <vt:lpstr>Functies</vt:lpstr>
      <vt:lpstr>Dierlijke en plantaardige eiwitten</vt:lpstr>
      <vt:lpstr>Biologische waarden</vt:lpstr>
      <vt:lpstr>PowerPoint-presentatie</vt:lpstr>
      <vt:lpstr>Netto eiwitbenutting</vt:lpstr>
      <vt:lpstr>PowerPoint-presentatie</vt:lpstr>
      <vt:lpstr>Hoeveel eiwit heb ik nodig? </vt:lpstr>
      <vt:lpstr>Eiwitgehalte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Eiwitten</dc:title>
  <dc:creator>I. Theuws</dc:creator>
  <cp:lastModifiedBy>Ilse Theuws</cp:lastModifiedBy>
  <cp:revision>31</cp:revision>
  <cp:lastPrinted>2012-10-11T07:23:54Z</cp:lastPrinted>
  <dcterms:created xsi:type="dcterms:W3CDTF">2011-10-04T07:49:58Z</dcterms:created>
  <dcterms:modified xsi:type="dcterms:W3CDTF">2015-09-04T11:56:18Z</dcterms:modified>
</cp:coreProperties>
</file>